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74" r:id="rId5"/>
    <p:sldId id="273" r:id="rId6"/>
    <p:sldId id="259" r:id="rId7"/>
    <p:sldId id="267" r:id="rId8"/>
    <p:sldId id="275" r:id="rId9"/>
    <p:sldId id="276" r:id="rId10"/>
    <p:sldId id="262" r:id="rId11"/>
    <p:sldId id="263" r:id="rId12"/>
    <p:sldId id="261" r:id="rId13"/>
    <p:sldId id="260" r:id="rId14"/>
    <p:sldId id="277" r:id="rId15"/>
    <p:sldId id="27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B1CE4-2589-4EB1-9A06-D4C913EB321B}" v="134" dt="2023-12-04T15:07:27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53364-CDFC-2B00-E3A9-4BA076D6F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7AF6DD-AA65-055C-03AA-B9678C3E1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D5FBC-5C33-9006-C3E5-CD205B72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B6E6AC-7551-C7D8-233C-8A8FC6B3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95E56-2898-E41A-2757-AEFBD5E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6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383B2-D1AD-1737-F20D-AF0948EF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0D176-F74B-A78E-3181-CBD0C6126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04EED-B8BF-B041-3686-1F256AB1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21C54-136E-B9D3-37DB-472CA04A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D39CB-5009-A10E-4000-54D8C80D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5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BFA4C4-63D3-1CC7-F0B7-E69DEBB7F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243A5-666C-2C13-0AAB-290055A81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0631A-DACE-B106-EE3E-E568A3EB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312F0-0C68-B64F-4F44-5BDF2DE1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03CC6-D193-B663-72F2-390D6E87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0418B-B721-EC4C-1992-089C360F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CEF71-0607-8DB5-1FC4-DAF7B9558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43ECA-B61E-D29F-B0E1-A10C0AE1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02DF-DFEF-79FA-52C0-EFDE2716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A927C8-4502-AB38-7E7B-19F47DA8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0C51D-40D7-B627-D351-6DDC95A9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F4EE7-7D4C-8267-E774-142D530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1949C-69A6-8C13-23E3-3993261F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2F82CE-C66E-3A6D-E279-106EEACF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E2CA1-7E27-9CE8-4384-5E4E70A0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98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AAAC1-5628-D1AF-BE61-7135CBF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A589F-F5A7-2484-7122-5B550717E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04690-7647-8537-D5DB-AD52CBAAC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925250-BED1-F8AF-11E3-C1C3CA47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692774-2084-840A-3796-2BEDF080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9FED20-9FB8-CAFF-C12B-F874B3AA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8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9F829-8990-4E38-7DA3-7C1C235A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D2BC7-9EB7-8D7B-E1F2-D61968BF8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02DBC5-01F3-B628-E441-AE84461B3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16C5E2-06FC-1908-B1F4-350D4015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36B9A7-1930-768F-A6B3-FEB955F3A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071660-9121-B051-B4CF-D9115D51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A2005-A8D6-F63C-52DB-E5497F20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C501DE-0081-CD34-5D05-B5E14045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4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86EB0-50F2-1B6B-5236-BEC46C13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668BB-BF16-4446-5421-6748D375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36D570-3BAD-99E6-446C-0979C0A5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D9C6E1-9AD7-0477-31C4-9F635473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6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5636A5-BE65-2EB2-F34B-0FD6FCDE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3E1C1C-72E7-7999-5729-049B29D9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80FAA-1863-BF08-CA66-729A9A57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81929-B5CF-6A2C-E8B4-D631583C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858AB-C175-6005-D5DD-148108E6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0AF22-C9D0-911E-1E73-EE1B005A9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5BEDB-9470-6FBF-C7D1-65E42C6C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8977B-E189-FD89-CB8E-4C805115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D119D0-C611-D3D5-A69F-6FF57BFD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12A6D-B8A4-E14E-31A6-CC88A030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D59AFC-3B8A-59A2-FD45-B47E519C9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19DA35-0E00-1515-9A4A-1798F9D23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E90E54-A451-655F-674E-814A18B5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AFD9CB-FBBD-57C1-0EA4-45F1520C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9970F-2FB5-CE35-9FE5-82EE0CCF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93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761AE7-7551-6EE7-D7B9-97964767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DAD2CE-C259-5EF1-C6D5-E48155451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0C1C5-9936-9A2C-134F-816A36CD1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D257-ED90-40CF-A947-A3012E3B6A42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4B6FA-0036-E8A8-4FC1-DF3B8FDC1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092BD-03BD-9427-1471-F9A29016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3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egg.jp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F1C65605-A801-14B4-E060-29F034F0E220}"/>
              </a:ext>
            </a:extLst>
          </p:cNvPr>
          <p:cNvSpPr txBox="1">
            <a:spLocks/>
          </p:cNvSpPr>
          <p:nvPr/>
        </p:nvSpPr>
        <p:spPr>
          <a:xfrm>
            <a:off x="4447674" y="4190250"/>
            <a:ext cx="3619500" cy="92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汇报人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：沈天威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  <a:cs typeface="+mj-cs"/>
            </a:endParaRPr>
          </a:p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日期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2023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年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12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5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1B4216-D3A6-F222-7992-DC11210CBC52}"/>
              </a:ext>
            </a:extLst>
          </p:cNvPr>
          <p:cNvSpPr txBox="1"/>
          <p:nvPr/>
        </p:nvSpPr>
        <p:spPr>
          <a:xfrm>
            <a:off x="3168316" y="1935800"/>
            <a:ext cx="6691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n-ea"/>
              </a:rPr>
              <a:t>基于</a:t>
            </a:r>
            <a:r>
              <a:rPr lang="zh-CN" altLang="en-US" sz="4000" b="1" dirty="0">
                <a:solidFill>
                  <a:srgbClr val="00B050"/>
                </a:solidFill>
                <a:latin typeface="+mn-ea"/>
              </a:rPr>
              <a:t>生物信息学</a:t>
            </a:r>
            <a:r>
              <a:rPr lang="zh-CN" altLang="en-US" sz="4000" b="1" dirty="0">
                <a:latin typeface="+mn-ea"/>
              </a:rPr>
              <a:t>的</a:t>
            </a:r>
            <a:endParaRPr lang="en-US" altLang="zh-CN" sz="4000" b="1" dirty="0">
              <a:latin typeface="+mn-ea"/>
            </a:endParaRPr>
          </a:p>
          <a:p>
            <a:r>
              <a:rPr lang="zh-CN" altLang="en-US" sz="4000" b="1" dirty="0">
                <a:latin typeface="+mn-ea"/>
              </a:rPr>
              <a:t>穿心莲生理生态学研究分析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3007894" cy="42252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中药生理生态学汇报</a:t>
            </a:r>
          </a:p>
        </p:txBody>
      </p:sp>
    </p:spTree>
    <p:extLst>
      <p:ext uri="{BB962C8B-B14F-4D97-AF65-F5344CB8AC3E}">
        <p14:creationId xmlns:p14="http://schemas.microsoft.com/office/powerpoint/2010/main" val="214341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A8491860-AD65-CD6E-4842-F2FDB120C75F}"/>
              </a:ext>
            </a:extLst>
          </p:cNvPr>
          <p:cNvSpPr txBox="1">
            <a:spLocks/>
          </p:cNvSpPr>
          <p:nvPr/>
        </p:nvSpPr>
        <p:spPr>
          <a:xfrm>
            <a:off x="0" y="46705"/>
            <a:ext cx="4174958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latin typeface="+mj-ea"/>
                <a:ea typeface="+mj-ea"/>
                <a:cs typeface="+mj-cs"/>
              </a:rPr>
              <a:t>付诸实践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生物学洞见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中药资源鉴定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CDC5EC-98B1-29BD-50EB-1B7B8E93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078"/>
            <a:ext cx="6854656" cy="30545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9D1113-6671-38DF-EB90-D26107DF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795" y="3624585"/>
            <a:ext cx="8841206" cy="32334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3BC443-157E-E976-8CF3-14CCA61BC762}"/>
              </a:ext>
            </a:extLst>
          </p:cNvPr>
          <p:cNvSpPr txBox="1"/>
          <p:nvPr/>
        </p:nvSpPr>
        <p:spPr>
          <a:xfrm>
            <a:off x="7537784" y="1521994"/>
            <a:ext cx="4337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利用</a:t>
            </a:r>
            <a:r>
              <a:rPr lang="en-US" altLang="zh-CN" b="1" dirty="0"/>
              <a:t>DNA</a:t>
            </a:r>
            <a:r>
              <a:rPr lang="zh-CN" altLang="en-US" b="1" dirty="0"/>
              <a:t>条形码对</a:t>
            </a:r>
            <a:endParaRPr lang="en-US" altLang="zh-CN" b="1" dirty="0"/>
          </a:p>
          <a:p>
            <a:r>
              <a:rPr lang="zh-CN" altLang="en-US" b="1" dirty="0"/>
              <a:t>穿心莲中成药进行鉴定的标准操作流程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95732C-00FE-5AED-5F74-0D8D3E4E708A}"/>
              </a:ext>
            </a:extLst>
          </p:cNvPr>
          <p:cNvSpPr txBox="1"/>
          <p:nvPr/>
        </p:nvSpPr>
        <p:spPr>
          <a:xfrm>
            <a:off x="759995" y="4871960"/>
            <a:ext cx="238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PCR</a:t>
            </a:r>
            <a:r>
              <a:rPr lang="zh-CN" altLang="en-US" b="1" dirty="0"/>
              <a:t>产物</a:t>
            </a:r>
            <a:r>
              <a:rPr lang="en-US" altLang="zh-CN" b="1" dirty="0"/>
              <a:t>-</a:t>
            </a:r>
            <a:r>
              <a:rPr lang="zh-CN" altLang="en-US" b="1" dirty="0"/>
              <a:t>类比电泳</a:t>
            </a:r>
          </a:p>
        </p:txBody>
      </p:sp>
    </p:spTree>
    <p:extLst>
      <p:ext uri="{BB962C8B-B14F-4D97-AF65-F5344CB8AC3E}">
        <p14:creationId xmlns:p14="http://schemas.microsoft.com/office/powerpoint/2010/main" val="103843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57E26356-F320-00A7-CB0C-A627C6130D8C}"/>
              </a:ext>
            </a:extLst>
          </p:cNvPr>
          <p:cNvSpPr txBox="1">
            <a:spLocks/>
          </p:cNvSpPr>
          <p:nvPr/>
        </p:nvSpPr>
        <p:spPr>
          <a:xfrm>
            <a:off x="0" y="46705"/>
            <a:ext cx="4174958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latin typeface="+mj-ea"/>
                <a:ea typeface="+mj-ea"/>
                <a:cs typeface="+mj-cs"/>
              </a:rPr>
              <a:t>付诸实践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生物学洞见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中药资源鉴定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5E8331-8F21-59C0-4634-311D8B41D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68" y="759994"/>
            <a:ext cx="5628774" cy="562877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364070C-D260-AC7D-D1D1-313C55EB6CB7}"/>
              </a:ext>
            </a:extLst>
          </p:cNvPr>
          <p:cNvSpPr txBox="1"/>
          <p:nvPr/>
        </p:nvSpPr>
        <p:spPr>
          <a:xfrm>
            <a:off x="330869" y="3198167"/>
            <a:ext cx="237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高效液相色谱法？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C88053-7792-ED7D-E6C9-0B985CF09D1B}"/>
              </a:ext>
            </a:extLst>
          </p:cNvPr>
          <p:cNvSpPr txBox="1"/>
          <p:nvPr/>
        </p:nvSpPr>
        <p:spPr>
          <a:xfrm>
            <a:off x="9484895" y="3198167"/>
            <a:ext cx="2376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DNA</a:t>
            </a:r>
            <a:r>
              <a:rPr lang="zh-CN" altLang="en-US" sz="2400" b="1" dirty="0">
                <a:solidFill>
                  <a:srgbClr val="FF0000"/>
                </a:solidFill>
              </a:rPr>
              <a:t>条形码法？</a:t>
            </a:r>
          </a:p>
        </p:txBody>
      </p:sp>
    </p:spTree>
    <p:extLst>
      <p:ext uri="{BB962C8B-B14F-4D97-AF65-F5344CB8AC3E}">
        <p14:creationId xmlns:p14="http://schemas.microsoft.com/office/powerpoint/2010/main" val="3233671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1955132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CN" altLang="en-US" sz="2400" b="1" dirty="0">
              <a:latin typeface="+mj-ea"/>
              <a:ea typeface="+mj-ea"/>
              <a:cs typeface="+mj-cs"/>
            </a:endParaRPr>
          </a:p>
        </p:txBody>
      </p:sp>
      <p:sp>
        <p:nvSpPr>
          <p:cNvPr id="2" name="副标题 2">
            <a:extLst>
              <a:ext uri="{FF2B5EF4-FFF2-40B4-BE49-F238E27FC236}">
                <a16:creationId xmlns:a16="http://schemas.microsoft.com/office/drawing/2014/main" id="{59DCC490-CE7C-2A59-10DB-051405774F80}"/>
              </a:ext>
            </a:extLst>
          </p:cNvPr>
          <p:cNvSpPr txBox="1">
            <a:spLocks/>
          </p:cNvSpPr>
          <p:nvPr/>
        </p:nvSpPr>
        <p:spPr>
          <a:xfrm>
            <a:off x="0" y="46705"/>
            <a:ext cx="4174958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latin typeface="+mj-ea"/>
                <a:ea typeface="+mj-ea"/>
                <a:cs typeface="+mj-cs"/>
              </a:rPr>
              <a:t>付诸实践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生物学洞见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中药品种改良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E35CA-9537-A1ED-D31A-684A9D55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76" y="3168898"/>
            <a:ext cx="6703399" cy="31958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251A65-3251-7A2D-6C85-ACF2F969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58" y="989520"/>
            <a:ext cx="7600774" cy="167153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196687-2669-ACE2-DABC-3C0ACDD4DB82}"/>
              </a:ext>
            </a:extLst>
          </p:cNvPr>
          <p:cNvSpPr txBox="1"/>
          <p:nvPr/>
        </p:nvSpPr>
        <p:spPr>
          <a:xfrm>
            <a:off x="8698833" y="1534026"/>
            <a:ext cx="209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超表达载体图谱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E9375E-5898-6A00-91C6-269266C61B5A}"/>
              </a:ext>
            </a:extLst>
          </p:cNvPr>
          <p:cNvSpPr txBox="1"/>
          <p:nvPr/>
        </p:nvSpPr>
        <p:spPr>
          <a:xfrm>
            <a:off x="481264" y="4481764"/>
            <a:ext cx="4217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超表达载体转化</a:t>
            </a:r>
            <a:r>
              <a:rPr lang="en-US" altLang="zh-CN" sz="2000" b="1" dirty="0" err="1"/>
              <a:t>EHA105</a:t>
            </a:r>
            <a:r>
              <a:rPr lang="zh-CN" altLang="en-US" sz="2000" b="1" dirty="0"/>
              <a:t>检测胶图</a:t>
            </a:r>
          </a:p>
        </p:txBody>
      </p:sp>
    </p:spTree>
    <p:extLst>
      <p:ext uri="{BB962C8B-B14F-4D97-AF65-F5344CB8AC3E}">
        <p14:creationId xmlns:p14="http://schemas.microsoft.com/office/powerpoint/2010/main" val="382315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60158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0" y="46705"/>
            <a:ext cx="4174958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latin typeface="+mj-ea"/>
                <a:ea typeface="+mj-ea"/>
                <a:cs typeface="+mj-cs"/>
              </a:rPr>
              <a:t>付诸实践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生物学洞见</a:t>
            </a:r>
            <a:r>
              <a:rPr lang="en-US" altLang="zh-CN" sz="18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1800" b="1" dirty="0">
                <a:latin typeface="+mj-ea"/>
                <a:ea typeface="+mj-ea"/>
                <a:cs typeface="+mj-cs"/>
              </a:rPr>
              <a:t>中药品种改良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875E1DC-062A-CFE6-9259-2C469173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6" y="469231"/>
            <a:ext cx="5023184" cy="638732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C993D75-F0A9-5E73-BFEA-20D65A33BDB1}"/>
              </a:ext>
            </a:extLst>
          </p:cNvPr>
          <p:cNvSpPr txBox="1"/>
          <p:nvPr/>
        </p:nvSpPr>
        <p:spPr>
          <a:xfrm>
            <a:off x="5558589" y="522424"/>
            <a:ext cx="53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</a:t>
            </a:r>
            <a:endParaRPr lang="zh-CN" altLang="en-US" sz="2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C514684-177C-286A-A853-11934BF8FA1C}"/>
              </a:ext>
            </a:extLst>
          </p:cNvPr>
          <p:cNvSpPr txBox="1"/>
          <p:nvPr/>
        </p:nvSpPr>
        <p:spPr>
          <a:xfrm>
            <a:off x="3046997" y="522425"/>
            <a:ext cx="427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</a:t>
            </a:r>
            <a:endParaRPr lang="zh-CN" altLang="en-US" sz="2000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1C2ADA-7266-0ECE-874F-5C8F421AB631}"/>
              </a:ext>
            </a:extLst>
          </p:cNvPr>
          <p:cNvSpPr txBox="1"/>
          <p:nvPr/>
        </p:nvSpPr>
        <p:spPr>
          <a:xfrm>
            <a:off x="6356684" y="1882943"/>
            <a:ext cx="5835316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A:</a:t>
            </a:r>
            <a:r>
              <a:rPr lang="zh-CN" altLang="en-US" dirty="0"/>
              <a:t>烟草外殖体已经过侵染，转移到了继代培养基上；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B:</a:t>
            </a:r>
            <a:r>
              <a:rPr lang="zh-CN" altLang="en-US" dirty="0"/>
              <a:t>烟草正在筛选培养基上培养；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C:</a:t>
            </a:r>
            <a:r>
              <a:rPr lang="zh-CN" altLang="en-US" dirty="0"/>
              <a:t>烟草在再生培养基上生长；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D:</a:t>
            </a:r>
            <a:r>
              <a:rPr lang="zh-CN" altLang="en-US" dirty="0"/>
              <a:t>烟草在生根培养基中的生长；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E:</a:t>
            </a:r>
            <a:r>
              <a:rPr lang="zh-CN" altLang="en-US" dirty="0"/>
              <a:t>转基因烟草经过练苗已经移栽长大，这是开花的照片；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F:</a:t>
            </a:r>
            <a:r>
              <a:rPr lang="zh-CN" altLang="en-US" dirty="0"/>
              <a:t>荧光烟草是</a:t>
            </a:r>
            <a:r>
              <a:rPr lang="en-US" altLang="zh-CN" dirty="0"/>
              <a:t>F0</a:t>
            </a:r>
            <a:r>
              <a:rPr lang="zh-CN" altLang="en-US" dirty="0"/>
              <a:t>代收集的种子发芽长大的，左边的是作为对照的野生型，可以看出并没有任何荧光。</a:t>
            </a:r>
          </a:p>
        </p:txBody>
      </p:sp>
    </p:spTree>
    <p:extLst>
      <p:ext uri="{BB962C8B-B14F-4D97-AF65-F5344CB8AC3E}">
        <p14:creationId xmlns:p14="http://schemas.microsoft.com/office/powerpoint/2010/main" val="217399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1B4216-D3A6-F222-7992-DC11210CBC52}"/>
              </a:ext>
            </a:extLst>
          </p:cNvPr>
          <p:cNvSpPr txBox="1"/>
          <p:nvPr/>
        </p:nvSpPr>
        <p:spPr>
          <a:xfrm>
            <a:off x="703848" y="1227471"/>
            <a:ext cx="104012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[1].</a:t>
            </a:r>
            <a:r>
              <a:rPr lang="zh-CN" altLang="en-US" b="1" dirty="0">
                <a:latin typeface="+mn-ea"/>
              </a:rPr>
              <a:t>中国科学院中国植物志编辑委员会</a:t>
            </a:r>
            <a:r>
              <a:rPr lang="en-US" altLang="zh-CN" b="1" dirty="0">
                <a:latin typeface="+mn-ea"/>
              </a:rPr>
              <a:t>, </a:t>
            </a:r>
            <a:r>
              <a:rPr lang="zh-CN" altLang="en-US" b="1" dirty="0">
                <a:latin typeface="+mn-ea"/>
              </a:rPr>
              <a:t>编</a:t>
            </a:r>
            <a:r>
              <a:rPr lang="en-US" altLang="zh-CN" b="1" dirty="0">
                <a:latin typeface="+mn-ea"/>
              </a:rPr>
              <a:t>.</a:t>
            </a:r>
            <a:r>
              <a:rPr lang="zh-CN" altLang="en-US" b="1" dirty="0">
                <a:latin typeface="+mn-ea"/>
              </a:rPr>
              <a:t>中国植物志</a:t>
            </a:r>
            <a:r>
              <a:rPr lang="en-US" altLang="zh-CN" b="1" dirty="0">
                <a:latin typeface="+mn-ea"/>
              </a:rPr>
              <a:t>[M].</a:t>
            </a:r>
            <a:r>
              <a:rPr lang="zh-CN" altLang="en-US" b="1" dirty="0">
                <a:latin typeface="+mn-ea"/>
              </a:rPr>
              <a:t>科学出版社</a:t>
            </a:r>
            <a:r>
              <a:rPr lang="en-US" altLang="zh-CN" b="1" dirty="0">
                <a:latin typeface="+mn-ea"/>
              </a:rPr>
              <a:t>,2004.</a:t>
            </a:r>
          </a:p>
          <a:p>
            <a:r>
              <a:rPr lang="en-US" altLang="zh-CN" b="1" dirty="0">
                <a:latin typeface="+mn-ea"/>
              </a:rPr>
              <a:t>[2]. </a:t>
            </a:r>
            <a:r>
              <a:rPr lang="en-US" altLang="zh-CN" b="1" dirty="0" err="1">
                <a:latin typeface="+mn-ea"/>
              </a:rPr>
              <a:t>CarloCalabrese;Sheryl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err="1">
                <a:latin typeface="+mn-ea"/>
              </a:rPr>
              <a:t>H.Berman;John</a:t>
            </a:r>
            <a:r>
              <a:rPr lang="en-US" altLang="zh-CN" b="1" dirty="0">
                <a:latin typeface="+mn-ea"/>
              </a:rPr>
              <a:t> G.Babish;XinfangMa;LynneShinto;MelissaDorr;KameronWells;Cynthia </a:t>
            </a:r>
            <a:r>
              <a:rPr lang="en-US" altLang="zh-CN" b="1" dirty="0" err="1">
                <a:latin typeface="+mn-ea"/>
              </a:rPr>
              <a:t>A.Wenner;Leanna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err="1">
                <a:latin typeface="+mn-ea"/>
              </a:rPr>
              <a:t>J.Standish.A</a:t>
            </a:r>
            <a:r>
              <a:rPr lang="en-US" altLang="zh-CN" b="1" dirty="0">
                <a:latin typeface="+mn-ea"/>
              </a:rPr>
              <a:t> phase I trial of andrographolide in HIV positive patients and normal volunteers[J].</a:t>
            </a:r>
            <a:r>
              <a:rPr lang="en-US" altLang="zh-CN" b="1" dirty="0" err="1">
                <a:latin typeface="+mn-ea"/>
              </a:rPr>
              <a:t>Phytother</a:t>
            </a:r>
            <a:r>
              <a:rPr lang="en-US" altLang="zh-CN" b="1" dirty="0">
                <a:latin typeface="+mn-ea"/>
              </a:rPr>
              <a:t>. </a:t>
            </a:r>
            <a:r>
              <a:rPr lang="en-US" altLang="zh-CN" b="1" dirty="0" err="1">
                <a:latin typeface="+mn-ea"/>
              </a:rPr>
              <a:t>Res.,2000</a:t>
            </a:r>
            <a:r>
              <a:rPr lang="en-US" altLang="zh-CN" b="1" dirty="0">
                <a:latin typeface="+mn-ea"/>
              </a:rPr>
              <a:t>(5).</a:t>
            </a:r>
          </a:p>
          <a:p>
            <a:r>
              <a:rPr lang="en-US" altLang="zh-CN" b="1" dirty="0">
                <a:latin typeface="+mn-ea"/>
              </a:rPr>
              <a:t>[3]. Srinivasa Rao Jada;;Ahmad Sazali Hamzah;;</a:t>
            </a:r>
            <a:r>
              <a:rPr lang="en-US" altLang="zh-CN" b="1" dirty="0" err="1">
                <a:latin typeface="+mn-ea"/>
              </a:rPr>
              <a:t>Nordin</a:t>
            </a:r>
            <a:r>
              <a:rPr lang="en-US" altLang="zh-CN" b="1" dirty="0">
                <a:latin typeface="+mn-ea"/>
              </a:rPr>
              <a:t> Haji </a:t>
            </a:r>
            <a:r>
              <a:rPr lang="en-US" altLang="zh-CN" b="1" dirty="0" err="1">
                <a:latin typeface="+mn-ea"/>
              </a:rPr>
              <a:t>Lajis</a:t>
            </a:r>
            <a:r>
              <a:rPr lang="en-US" altLang="zh-CN" b="1" dirty="0">
                <a:latin typeface="+mn-ea"/>
              </a:rPr>
              <a:t>;;Mohammad Said Saad;;Malcolm F.G. Stevens;;Johnson </a:t>
            </a:r>
            <a:r>
              <a:rPr lang="en-US" altLang="zh-CN" b="1" dirty="0" err="1">
                <a:latin typeface="+mn-ea"/>
              </a:rPr>
              <a:t>Stanslas</a:t>
            </a:r>
            <a:r>
              <a:rPr lang="en-US" altLang="zh-CN" b="1" dirty="0">
                <a:latin typeface="+mn-ea"/>
              </a:rPr>
              <a:t>.*</a:t>
            </a:r>
            <a:r>
              <a:rPr lang="en-US" altLang="zh-CN" b="1" dirty="0" err="1">
                <a:latin typeface="+mn-ea"/>
              </a:rPr>
              <a:t>Semisynthesis</a:t>
            </a:r>
            <a:r>
              <a:rPr lang="en-US" altLang="zh-CN" b="1" dirty="0">
                <a:latin typeface="+mn-ea"/>
              </a:rPr>
              <a:t> and cytotoxic activities of andrographolide analogues[J].Journal of Enzyme Inhibition and Medicinal </a:t>
            </a:r>
            <a:r>
              <a:rPr lang="en-US" altLang="zh-CN" b="1" dirty="0" err="1">
                <a:latin typeface="+mn-ea"/>
              </a:rPr>
              <a:t>Chemistry,2006</a:t>
            </a:r>
            <a:r>
              <a:rPr lang="en-US" altLang="zh-CN" b="1" dirty="0">
                <a:latin typeface="+mn-ea"/>
              </a:rPr>
              <a:t>(2).</a:t>
            </a:r>
          </a:p>
          <a:p>
            <a:r>
              <a:rPr lang="en-US" altLang="zh-CN" b="1" dirty="0">
                <a:latin typeface="+mn-ea"/>
              </a:rPr>
              <a:t>[4]. Srinivasa Rao Jada;;Ahmad Sazali Hamzah;;</a:t>
            </a:r>
            <a:r>
              <a:rPr lang="en-US" altLang="zh-CN" b="1" dirty="0" err="1">
                <a:latin typeface="+mn-ea"/>
              </a:rPr>
              <a:t>Nordin</a:t>
            </a:r>
            <a:r>
              <a:rPr lang="en-US" altLang="zh-CN" b="1" dirty="0">
                <a:latin typeface="+mn-ea"/>
              </a:rPr>
              <a:t> Haji </a:t>
            </a:r>
            <a:r>
              <a:rPr lang="en-US" altLang="zh-CN" b="1" dirty="0" err="1">
                <a:latin typeface="+mn-ea"/>
              </a:rPr>
              <a:t>Lajis</a:t>
            </a:r>
            <a:r>
              <a:rPr lang="en-US" altLang="zh-CN" b="1" dirty="0">
                <a:latin typeface="+mn-ea"/>
              </a:rPr>
              <a:t>;;Mohammad Said Saad;;Malcolm F.G. Stevens;;Johnson </a:t>
            </a:r>
            <a:r>
              <a:rPr lang="en-US" altLang="zh-CN" b="1" dirty="0" err="1">
                <a:latin typeface="+mn-ea"/>
              </a:rPr>
              <a:t>Stanslas</a:t>
            </a:r>
            <a:r>
              <a:rPr lang="en-US" altLang="zh-CN" b="1" dirty="0">
                <a:latin typeface="+mn-ea"/>
              </a:rPr>
              <a:t>.*</a:t>
            </a:r>
            <a:r>
              <a:rPr lang="en-US" altLang="zh-CN" b="1" dirty="0" err="1">
                <a:latin typeface="+mn-ea"/>
              </a:rPr>
              <a:t>Semisynthesis</a:t>
            </a:r>
            <a:r>
              <a:rPr lang="en-US" altLang="zh-CN" b="1" dirty="0">
                <a:latin typeface="+mn-ea"/>
              </a:rPr>
              <a:t> and cytotoxic activities of andrographolide analogues[J].Journal of Enzyme Inhibition and Medicinal </a:t>
            </a:r>
            <a:r>
              <a:rPr lang="en-US" altLang="zh-CN" b="1" dirty="0" err="1">
                <a:latin typeface="+mn-ea"/>
              </a:rPr>
              <a:t>Chemistry,2006</a:t>
            </a:r>
            <a:r>
              <a:rPr lang="en-US" altLang="zh-CN" b="1" dirty="0">
                <a:latin typeface="+mn-ea"/>
              </a:rPr>
              <a:t>(2).</a:t>
            </a:r>
          </a:p>
          <a:p>
            <a:r>
              <a:rPr lang="en-US" altLang="zh-CN" b="1" dirty="0">
                <a:latin typeface="+mn-ea"/>
              </a:rPr>
              <a:t>[5]. </a:t>
            </a:r>
            <a:r>
              <a:rPr lang="en-US" altLang="zh-CN" b="1" dirty="0" err="1">
                <a:latin typeface="+mn-ea"/>
              </a:rPr>
              <a:t>Jiun</a:t>
            </a:r>
            <a:r>
              <a:rPr lang="en-US" altLang="zh-CN" b="1" dirty="0">
                <a:latin typeface="+mn-ea"/>
              </a:rPr>
              <a:t>-Han Chen;;George Hsiao;;An-Rong Lee;;Chin-Chen Wu;;Mao-</a:t>
            </a:r>
            <a:r>
              <a:rPr lang="en-US" altLang="zh-CN" b="1" dirty="0" err="1">
                <a:latin typeface="+mn-ea"/>
              </a:rPr>
              <a:t>Hsiung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b="1" dirty="0" err="1">
                <a:latin typeface="+mn-ea"/>
              </a:rPr>
              <a:t>Yen.Andrographolide</a:t>
            </a:r>
            <a:r>
              <a:rPr lang="en-US" altLang="zh-CN" b="1" dirty="0">
                <a:latin typeface="+mn-ea"/>
              </a:rPr>
              <a:t> suppresses endothelial cell apoptosis via activation of phosphatidyl inositol-3-kinase/Akt pathway[J].Biochemical </a:t>
            </a:r>
            <a:r>
              <a:rPr lang="en-US" altLang="zh-CN" b="1" dirty="0" err="1">
                <a:latin typeface="+mn-ea"/>
              </a:rPr>
              <a:t>Pharmacology,2004</a:t>
            </a:r>
            <a:r>
              <a:rPr lang="en-US" altLang="zh-CN" b="1" dirty="0">
                <a:latin typeface="+mn-ea"/>
              </a:rPr>
              <a:t>(7).</a:t>
            </a:r>
            <a:endParaRPr lang="zh-CN" altLang="en-US" b="1" dirty="0">
              <a:latin typeface="+mn-ea"/>
            </a:endParaRP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3007894" cy="42252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304021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F1C65605-A801-14B4-E060-29F034F0E220}"/>
              </a:ext>
            </a:extLst>
          </p:cNvPr>
          <p:cNvSpPr txBox="1">
            <a:spLocks/>
          </p:cNvSpPr>
          <p:nvPr/>
        </p:nvSpPr>
        <p:spPr>
          <a:xfrm>
            <a:off x="4447674" y="4190250"/>
            <a:ext cx="3619500" cy="92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汇报人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：沈天威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  <a:cs typeface="+mj-cs"/>
            </a:endParaRPr>
          </a:p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日期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2023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年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12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5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1B4216-D3A6-F222-7992-DC11210CBC52}"/>
              </a:ext>
            </a:extLst>
          </p:cNvPr>
          <p:cNvSpPr txBox="1"/>
          <p:nvPr/>
        </p:nvSpPr>
        <p:spPr>
          <a:xfrm>
            <a:off x="4391025" y="2159918"/>
            <a:ext cx="340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latin typeface="+mn-ea"/>
              </a:rPr>
              <a:t>谢谢大家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3007894" cy="42252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中药生理生态学汇报</a:t>
            </a:r>
          </a:p>
        </p:txBody>
      </p:sp>
    </p:spTree>
    <p:extLst>
      <p:ext uri="{BB962C8B-B14F-4D97-AF65-F5344CB8AC3E}">
        <p14:creationId xmlns:p14="http://schemas.microsoft.com/office/powerpoint/2010/main" val="47237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30079" y="18047"/>
            <a:ext cx="1955132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j-ea"/>
                <a:ea typeface="+mj-ea"/>
                <a:cs typeface="+mj-cs"/>
              </a:rPr>
              <a:t>选题背景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1D614D-05F4-CFDD-8B23-9E1EFEFB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31" y="475247"/>
            <a:ext cx="6388769" cy="638876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7B185A-4726-0C67-91E2-BC4B80E3F286}"/>
              </a:ext>
            </a:extLst>
          </p:cNvPr>
          <p:cNvSpPr/>
          <p:nvPr/>
        </p:nvSpPr>
        <p:spPr>
          <a:xfrm>
            <a:off x="1840831" y="2598821"/>
            <a:ext cx="2436395" cy="167239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F5CF924-6A40-B8D3-5A9A-9BF6F58C4A9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1401966" y="3435016"/>
            <a:ext cx="438865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0293BAF-4416-D3A2-3FE5-F06632EF204D}"/>
              </a:ext>
            </a:extLst>
          </p:cNvPr>
          <p:cNvSpPr/>
          <p:nvPr/>
        </p:nvSpPr>
        <p:spPr>
          <a:xfrm>
            <a:off x="30079" y="3137984"/>
            <a:ext cx="1371887" cy="59406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小麦抗干旱：</a:t>
            </a:r>
            <a:r>
              <a:rPr lang="en-US" altLang="zh-CN" sz="1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TaWRKY33</a:t>
            </a:r>
            <a:endParaRPr lang="zh-CN" altLang="en-US" sz="1400" b="1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29EB87A-D664-8751-40FA-D095B5694AEE}"/>
              </a:ext>
            </a:extLst>
          </p:cNvPr>
          <p:cNvSpPr/>
          <p:nvPr/>
        </p:nvSpPr>
        <p:spPr>
          <a:xfrm rot="19652047">
            <a:off x="4517174" y="4284044"/>
            <a:ext cx="3361205" cy="679682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1BABE43-CAF6-C613-6A9D-E663E263269C}"/>
              </a:ext>
            </a:extLst>
          </p:cNvPr>
          <p:cNvCxnSpPr>
            <a:cxnSpLocks/>
          </p:cNvCxnSpPr>
          <p:nvPr/>
        </p:nvCxnSpPr>
        <p:spPr>
          <a:xfrm flipH="1">
            <a:off x="7666408" y="3791952"/>
            <a:ext cx="7256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084CF5D-26B9-7DB9-0C09-4491F82EBD9F}"/>
              </a:ext>
            </a:extLst>
          </p:cNvPr>
          <p:cNvSpPr/>
          <p:nvPr/>
        </p:nvSpPr>
        <p:spPr>
          <a:xfrm>
            <a:off x="8392026" y="3013911"/>
            <a:ext cx="2646948" cy="14016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促进拟南芥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油菜素甾体生成并且抑制干旱：</a:t>
            </a:r>
            <a:endParaRPr lang="en-US" altLang="zh-CN" sz="1400" b="1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AtWRKY46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AtWRKY54</a:t>
            </a:r>
            <a:endParaRPr lang="en-US" altLang="zh-CN" sz="1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AtWRKY70</a:t>
            </a:r>
            <a:endParaRPr lang="zh-CN" altLang="en-US" sz="1400" b="1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B8F57FA-F25A-0CD8-6283-7FCC6571BD3B}"/>
              </a:ext>
            </a:extLst>
          </p:cNvPr>
          <p:cNvCxnSpPr/>
          <p:nvPr/>
        </p:nvCxnSpPr>
        <p:spPr>
          <a:xfrm>
            <a:off x="8229600" y="1515433"/>
            <a:ext cx="58954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6B260CC0-EF89-1098-6E3F-CF7175282A17}"/>
              </a:ext>
            </a:extLst>
          </p:cNvPr>
          <p:cNvSpPr/>
          <p:nvPr/>
        </p:nvSpPr>
        <p:spPr>
          <a:xfrm>
            <a:off x="8819147" y="1100893"/>
            <a:ext cx="3429000" cy="872282"/>
          </a:xfrm>
          <a:prstGeom prst="ellipse">
            <a:avLst/>
          </a:prstGeom>
          <a:solidFill>
            <a:srgbClr val="CCE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基因组学分析在中药资源保护中起着重要作用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BE053BB-8228-AB01-298A-905A936E8482}"/>
              </a:ext>
            </a:extLst>
          </p:cNvPr>
          <p:cNvSpPr/>
          <p:nvPr/>
        </p:nvSpPr>
        <p:spPr>
          <a:xfrm>
            <a:off x="8524373" y="5993229"/>
            <a:ext cx="3549316" cy="774533"/>
          </a:xfrm>
          <a:prstGeom prst="roundRect">
            <a:avLst/>
          </a:prstGeom>
          <a:solidFill>
            <a:srgbClr val="CCEFF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注：</a:t>
            </a:r>
            <a:endParaRPr lang="en-US" altLang="zh-CN" sz="1400" b="1" dirty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小麦：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+mn-ea"/>
              </a:rPr>
              <a:t>Triticum aestivum L.</a:t>
            </a:r>
          </a:p>
          <a:p>
            <a:r>
              <a:rPr lang="zh-CN" altLang="en-US" sz="1400" b="1" dirty="0">
                <a:solidFill>
                  <a:srgbClr val="333333"/>
                </a:solidFill>
                <a:latin typeface="+mn-ea"/>
              </a:rPr>
              <a:t>拟南芥：</a:t>
            </a:r>
            <a:r>
              <a:rPr lang="en-US" altLang="zh-CN" sz="1400" b="1" i="0" dirty="0">
                <a:solidFill>
                  <a:srgbClr val="333333"/>
                </a:solidFill>
                <a:effectLst/>
                <a:latin typeface="+mn-ea"/>
              </a:rPr>
              <a:t>Arabidopsis thaliana (L.) Heynh.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6465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0" y="46705"/>
            <a:ext cx="3206750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j-ea"/>
                <a:ea typeface="+mj-ea"/>
                <a:cs typeface="+mj-cs"/>
              </a:rPr>
              <a:t>知识储备</a:t>
            </a:r>
            <a:r>
              <a:rPr lang="en-US" altLang="zh-CN" sz="2400" b="1" dirty="0">
                <a:latin typeface="+mj-ea"/>
                <a:ea typeface="+mj-ea"/>
                <a:cs typeface="+mj-cs"/>
              </a:rPr>
              <a:t>-</a:t>
            </a:r>
            <a:r>
              <a:rPr lang="zh-CN" altLang="en-US" sz="2400" b="1" dirty="0">
                <a:latin typeface="+mj-ea"/>
                <a:ea typeface="+mj-ea"/>
                <a:cs typeface="+mj-cs"/>
              </a:rPr>
              <a:t>基因注释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25BD2A-40E7-72BD-5D94-930568BC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1104900"/>
            <a:ext cx="4889500" cy="4889500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889D27E4-E9A6-5061-C354-F5829BBD3339}"/>
              </a:ext>
            </a:extLst>
          </p:cNvPr>
          <p:cNvSpPr/>
          <p:nvPr/>
        </p:nvSpPr>
        <p:spPr>
          <a:xfrm>
            <a:off x="7132664" y="783400"/>
            <a:ext cx="269363" cy="269363"/>
          </a:xfrm>
          <a:prstGeom prst="ellipse">
            <a:avLst/>
          </a:prstGeom>
          <a:solidFill>
            <a:srgbClr val="F2CE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A55A903-5EE2-65E2-C95A-C39C8DC70954}"/>
              </a:ext>
            </a:extLst>
          </p:cNvPr>
          <p:cNvCxnSpPr>
            <a:cxnSpLocks/>
          </p:cNvCxnSpPr>
          <p:nvPr/>
        </p:nvCxnSpPr>
        <p:spPr>
          <a:xfrm>
            <a:off x="7267345" y="1052763"/>
            <a:ext cx="0" cy="1291662"/>
          </a:xfrm>
          <a:prstGeom prst="line">
            <a:avLst/>
          </a:prstGeom>
          <a:ln w="28575">
            <a:solidFill>
              <a:srgbClr val="F78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1B3A7A17-E2A2-C669-8E86-DC3D50F288A1}"/>
              </a:ext>
            </a:extLst>
          </p:cNvPr>
          <p:cNvSpPr/>
          <p:nvPr/>
        </p:nvSpPr>
        <p:spPr>
          <a:xfrm>
            <a:off x="7132663" y="2344425"/>
            <a:ext cx="269363" cy="269363"/>
          </a:xfrm>
          <a:prstGeom prst="ellipse">
            <a:avLst/>
          </a:prstGeom>
          <a:solidFill>
            <a:srgbClr val="FCE2B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58DE447-FEF9-FEF6-6802-7483981E22EC}"/>
              </a:ext>
            </a:extLst>
          </p:cNvPr>
          <p:cNvCxnSpPr>
            <a:cxnSpLocks/>
          </p:cNvCxnSpPr>
          <p:nvPr/>
        </p:nvCxnSpPr>
        <p:spPr>
          <a:xfrm>
            <a:off x="7267344" y="2613788"/>
            <a:ext cx="0" cy="1238545"/>
          </a:xfrm>
          <a:prstGeom prst="line">
            <a:avLst/>
          </a:prstGeom>
          <a:ln w="285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000289A8-DC6D-FF05-435F-508357E6C654}"/>
              </a:ext>
            </a:extLst>
          </p:cNvPr>
          <p:cNvSpPr/>
          <p:nvPr/>
        </p:nvSpPr>
        <p:spPr>
          <a:xfrm>
            <a:off x="7132661" y="3875443"/>
            <a:ext cx="269363" cy="269363"/>
          </a:xfrm>
          <a:prstGeom prst="ellipse">
            <a:avLst/>
          </a:prstGeom>
          <a:solidFill>
            <a:srgbClr val="FFF9B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5A4B316-47D0-0C6E-C024-D51C322D65DB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>
            <a:off x="7267343" y="4144806"/>
            <a:ext cx="0" cy="1757607"/>
          </a:xfrm>
          <a:prstGeom prst="line">
            <a:avLst/>
          </a:prstGeom>
          <a:ln w="28575">
            <a:solidFill>
              <a:srgbClr val="9BC9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DACF7D69-CA9F-9761-D9A4-2CAB91FBBDFE}"/>
              </a:ext>
            </a:extLst>
          </p:cNvPr>
          <p:cNvSpPr/>
          <p:nvPr/>
        </p:nvSpPr>
        <p:spPr>
          <a:xfrm>
            <a:off x="7132661" y="5902413"/>
            <a:ext cx="269363" cy="269363"/>
          </a:xfrm>
          <a:prstGeom prst="ellipse">
            <a:avLst/>
          </a:prstGeom>
          <a:solidFill>
            <a:srgbClr val="D7D2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8CD2563-A2BC-9762-7EC9-5D85F0172C7B}"/>
              </a:ext>
            </a:extLst>
          </p:cNvPr>
          <p:cNvSpPr/>
          <p:nvPr/>
        </p:nvSpPr>
        <p:spPr>
          <a:xfrm>
            <a:off x="7771982" y="550781"/>
            <a:ext cx="2574284" cy="734600"/>
          </a:xfrm>
          <a:prstGeom prst="roundRect">
            <a:avLst/>
          </a:prstGeom>
          <a:solidFill>
            <a:srgbClr val="F2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DNA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测序及序列组装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7690506-E281-5A50-E1C1-587A2D9A8EA9}"/>
              </a:ext>
            </a:extLst>
          </p:cNvPr>
          <p:cNvSpPr/>
          <p:nvPr/>
        </p:nvSpPr>
        <p:spPr>
          <a:xfrm>
            <a:off x="7771981" y="1974642"/>
            <a:ext cx="2574277" cy="734600"/>
          </a:xfrm>
          <a:prstGeom prst="roundRect">
            <a:avLst/>
          </a:prstGeom>
          <a:solidFill>
            <a:srgbClr val="FCE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基因位置的鉴定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A6C92F08-2FBE-D61F-EA03-54B31395A356}"/>
              </a:ext>
            </a:extLst>
          </p:cNvPr>
          <p:cNvSpPr/>
          <p:nvPr/>
        </p:nvSpPr>
        <p:spPr>
          <a:xfrm>
            <a:off x="7737697" y="3640340"/>
            <a:ext cx="2608560" cy="739567"/>
          </a:xfrm>
          <a:prstGeom prst="roundRect">
            <a:avLst/>
          </a:prstGeom>
          <a:solidFill>
            <a:srgbClr val="FFF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预测基因功能</a:t>
            </a:r>
            <a:endParaRPr lang="en-US" altLang="zh-CN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06ED3B8-2E84-02A1-A90C-DA6579F776EA}"/>
              </a:ext>
            </a:extLst>
          </p:cNvPr>
          <p:cNvSpPr/>
          <p:nvPr/>
        </p:nvSpPr>
        <p:spPr>
          <a:xfrm>
            <a:off x="7737697" y="5533852"/>
            <a:ext cx="2608559" cy="734600"/>
          </a:xfrm>
          <a:prstGeom prst="roundRect">
            <a:avLst/>
          </a:prstGeom>
          <a:solidFill>
            <a:srgbClr val="D7D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调控元件的注释</a:t>
            </a:r>
          </a:p>
        </p:txBody>
      </p:sp>
    </p:spTree>
    <p:extLst>
      <p:ext uri="{BB962C8B-B14F-4D97-AF65-F5344CB8AC3E}">
        <p14:creationId xmlns:p14="http://schemas.microsoft.com/office/powerpoint/2010/main" val="279757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32347" y="52721"/>
            <a:ext cx="1684421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j-ea"/>
                <a:ea typeface="+mj-ea"/>
                <a:cs typeface="+mj-cs"/>
              </a:rPr>
              <a:t>基因注释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380786-9A01-36D8-4D61-BA68D066E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247"/>
            <a:ext cx="4419526" cy="32124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07BC1F-31E6-BF6C-C1B4-3B7A3653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4494"/>
            <a:ext cx="4419526" cy="30635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7AB543-AB2F-3B45-B84C-73B87DEC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181" y="1619779"/>
            <a:ext cx="5998819" cy="347321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E9DD5A9-D2B1-6691-517D-51AB18457CA6}"/>
              </a:ext>
            </a:extLst>
          </p:cNvPr>
          <p:cNvCxnSpPr>
            <a:cxnSpLocks/>
          </p:cNvCxnSpPr>
          <p:nvPr/>
        </p:nvCxnSpPr>
        <p:spPr>
          <a:xfrm>
            <a:off x="4836695" y="3794494"/>
            <a:ext cx="1259305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3DECE94F-2FD5-9FE9-682F-E594A30AB346}"/>
              </a:ext>
            </a:extLst>
          </p:cNvPr>
          <p:cNvSpPr txBox="1"/>
          <p:nvPr/>
        </p:nvSpPr>
        <p:spPr>
          <a:xfrm>
            <a:off x="5087352" y="3429000"/>
            <a:ext cx="7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类比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74EB28-A480-A3BB-CE99-910828EFDE57}"/>
              </a:ext>
            </a:extLst>
          </p:cNvPr>
          <p:cNvSpPr txBox="1"/>
          <p:nvPr/>
        </p:nvSpPr>
        <p:spPr>
          <a:xfrm>
            <a:off x="5113884" y="3850815"/>
            <a:ext cx="60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NLP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02021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32347" y="52721"/>
            <a:ext cx="1684421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j-ea"/>
                <a:ea typeface="+mj-ea"/>
                <a:cs typeface="+mj-cs"/>
              </a:rPr>
              <a:t>基因注释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9E534BC-28F0-F579-FA1C-6BE5CB316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" y="752007"/>
            <a:ext cx="4022878" cy="291901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0C2BFD-69F2-184F-B3BF-3A748F93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62" y="866272"/>
            <a:ext cx="8088254" cy="26904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B99F81-8C95-92E0-1DD6-7CA6D7E6B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7779"/>
            <a:ext cx="5515278" cy="232811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B32D6B2-2E06-770E-C921-D75DEAD84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278" y="3947779"/>
            <a:ext cx="6676722" cy="232811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55E2C1D-E870-CDF1-A563-DDD8588D30F8}"/>
              </a:ext>
            </a:extLst>
          </p:cNvPr>
          <p:cNvSpPr txBox="1"/>
          <p:nvPr/>
        </p:nvSpPr>
        <p:spPr>
          <a:xfrm>
            <a:off x="1307112" y="6275890"/>
            <a:ext cx="198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MeJA</a:t>
            </a:r>
            <a:r>
              <a:rPr lang="zh-CN" altLang="en-US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en-US" altLang="zh-CN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0~48h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C4E3BD-AD2D-26EE-FC52-0874BDF8A408}"/>
              </a:ext>
            </a:extLst>
          </p:cNvPr>
          <p:cNvSpPr txBox="1"/>
          <p:nvPr/>
        </p:nvSpPr>
        <p:spPr>
          <a:xfrm>
            <a:off x="7390591" y="6275890"/>
            <a:ext cx="241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溶剂浸泡处理</a:t>
            </a:r>
            <a:r>
              <a:rPr lang="en-US" altLang="zh-CN" b="1" dirty="0">
                <a:solidFill>
                  <a:srgbClr val="0070C0"/>
                </a:solidFill>
                <a:ea typeface="等线" panose="02010600030101010101" pitchFamily="2" charset="-122"/>
                <a:cs typeface="Times New Roman" panose="02020603050405020304" pitchFamily="18" charset="0"/>
              </a:rPr>
              <a:t>0~48h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9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0" y="-4465"/>
            <a:ext cx="3242510" cy="4225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latin typeface="+mj-lt"/>
                <a:ea typeface="+mj-ea"/>
                <a:cs typeface="+mj-cs"/>
              </a:rPr>
              <a:t>知识储备</a:t>
            </a:r>
            <a:r>
              <a:rPr lang="en-US" altLang="zh-CN" sz="2400" b="1" dirty="0">
                <a:latin typeface="+mj-lt"/>
                <a:ea typeface="+mj-ea"/>
                <a:cs typeface="+mj-cs"/>
              </a:rPr>
              <a:t>-KEGG</a:t>
            </a:r>
            <a:r>
              <a:rPr lang="zh-CN" altLang="en-US" sz="2400" b="1" dirty="0">
                <a:latin typeface="+mj-lt"/>
                <a:ea typeface="+mj-ea"/>
                <a:cs typeface="+mj-cs"/>
              </a:rPr>
              <a:t>富集分析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A1FCE9-F1AF-975C-9A95-4DA7A52E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61" y="918081"/>
            <a:ext cx="5215689" cy="5215689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6521D858-789B-962A-D9CE-CA8AE31F69E4}"/>
              </a:ext>
            </a:extLst>
          </p:cNvPr>
          <p:cNvSpPr/>
          <p:nvPr/>
        </p:nvSpPr>
        <p:spPr>
          <a:xfrm>
            <a:off x="7132664" y="783400"/>
            <a:ext cx="269363" cy="269363"/>
          </a:xfrm>
          <a:prstGeom prst="ellipse">
            <a:avLst/>
          </a:prstGeom>
          <a:solidFill>
            <a:srgbClr val="F2CE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3027A19-C4EE-9C8D-16E4-FA01A3B7A9D8}"/>
              </a:ext>
            </a:extLst>
          </p:cNvPr>
          <p:cNvCxnSpPr>
            <a:cxnSpLocks/>
          </p:cNvCxnSpPr>
          <p:nvPr/>
        </p:nvCxnSpPr>
        <p:spPr>
          <a:xfrm>
            <a:off x="7267345" y="1052763"/>
            <a:ext cx="0" cy="1291662"/>
          </a:xfrm>
          <a:prstGeom prst="line">
            <a:avLst/>
          </a:prstGeom>
          <a:ln w="28575">
            <a:solidFill>
              <a:srgbClr val="F78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FF7CDEC-789B-5BAF-90AA-62616FBD4423}"/>
              </a:ext>
            </a:extLst>
          </p:cNvPr>
          <p:cNvSpPr/>
          <p:nvPr/>
        </p:nvSpPr>
        <p:spPr>
          <a:xfrm>
            <a:off x="7132663" y="2344425"/>
            <a:ext cx="269363" cy="269363"/>
          </a:xfrm>
          <a:prstGeom prst="ellipse">
            <a:avLst/>
          </a:prstGeom>
          <a:solidFill>
            <a:srgbClr val="FCE2B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D836C11-B898-6AF1-0521-D42FD3C22F9A}"/>
              </a:ext>
            </a:extLst>
          </p:cNvPr>
          <p:cNvCxnSpPr>
            <a:cxnSpLocks/>
          </p:cNvCxnSpPr>
          <p:nvPr/>
        </p:nvCxnSpPr>
        <p:spPr>
          <a:xfrm>
            <a:off x="7267344" y="2613788"/>
            <a:ext cx="0" cy="1238545"/>
          </a:xfrm>
          <a:prstGeom prst="line">
            <a:avLst/>
          </a:prstGeom>
          <a:ln w="28575">
            <a:solidFill>
              <a:srgbClr val="C5E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6FE4FAFB-9360-2C98-6321-DA6E67FA8119}"/>
              </a:ext>
            </a:extLst>
          </p:cNvPr>
          <p:cNvSpPr/>
          <p:nvPr/>
        </p:nvSpPr>
        <p:spPr>
          <a:xfrm>
            <a:off x="7132661" y="3875443"/>
            <a:ext cx="269363" cy="269363"/>
          </a:xfrm>
          <a:prstGeom prst="ellipse">
            <a:avLst/>
          </a:prstGeom>
          <a:solidFill>
            <a:srgbClr val="FFF9B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964EE55-A553-BF94-390E-B355711D3835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>
            <a:off x="7267343" y="4144806"/>
            <a:ext cx="0" cy="1757607"/>
          </a:xfrm>
          <a:prstGeom prst="line">
            <a:avLst/>
          </a:prstGeom>
          <a:ln w="28575">
            <a:solidFill>
              <a:srgbClr val="9BC9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9F282FD7-4DD0-33AF-8D41-41AB3ED88E05}"/>
              </a:ext>
            </a:extLst>
          </p:cNvPr>
          <p:cNvSpPr/>
          <p:nvPr/>
        </p:nvSpPr>
        <p:spPr>
          <a:xfrm>
            <a:off x="7132661" y="5902413"/>
            <a:ext cx="269363" cy="269363"/>
          </a:xfrm>
          <a:prstGeom prst="ellipse">
            <a:avLst/>
          </a:prstGeom>
          <a:solidFill>
            <a:srgbClr val="D7D2E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17AB59B-5969-F9AD-33C0-D5D7B6B2C547}"/>
              </a:ext>
            </a:extLst>
          </p:cNvPr>
          <p:cNvSpPr/>
          <p:nvPr/>
        </p:nvSpPr>
        <p:spPr>
          <a:xfrm>
            <a:off x="7771982" y="550781"/>
            <a:ext cx="2574284" cy="734600"/>
          </a:xfrm>
          <a:prstGeom prst="roundRect">
            <a:avLst/>
          </a:prstGeom>
          <a:solidFill>
            <a:srgbClr val="F2C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基因鉴定与功能预测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833847B-A765-82F0-FD8E-943CBE7174CE}"/>
              </a:ext>
            </a:extLst>
          </p:cNvPr>
          <p:cNvSpPr/>
          <p:nvPr/>
        </p:nvSpPr>
        <p:spPr>
          <a:xfrm>
            <a:off x="7771981" y="1974642"/>
            <a:ext cx="2574277" cy="734600"/>
          </a:xfrm>
          <a:prstGeom prst="roundRect">
            <a:avLst/>
          </a:prstGeom>
          <a:solidFill>
            <a:srgbClr val="FCE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映射到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KEGG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途径</a:t>
            </a:r>
            <a:endParaRPr lang="en-US" altLang="zh-CN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6D4309D-E437-4384-F1A6-6F5F28EF170A}"/>
              </a:ext>
            </a:extLst>
          </p:cNvPr>
          <p:cNvSpPr/>
          <p:nvPr/>
        </p:nvSpPr>
        <p:spPr>
          <a:xfrm>
            <a:off x="7737697" y="3640340"/>
            <a:ext cx="2608560" cy="739567"/>
          </a:xfrm>
          <a:prstGeom prst="roundRect">
            <a:avLst/>
          </a:prstGeom>
          <a:solidFill>
            <a:srgbClr val="FFF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途径分析</a:t>
            </a:r>
            <a:endParaRPr lang="en-US" altLang="zh-CN" sz="2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189242B-EC68-FC6A-957E-CD30C1BC84A7}"/>
              </a:ext>
            </a:extLst>
          </p:cNvPr>
          <p:cNvSpPr/>
          <p:nvPr/>
        </p:nvSpPr>
        <p:spPr>
          <a:xfrm>
            <a:off x="7737697" y="5533852"/>
            <a:ext cx="2608559" cy="734600"/>
          </a:xfrm>
          <a:prstGeom prst="roundRect">
            <a:avLst/>
          </a:prstGeom>
          <a:solidFill>
            <a:srgbClr val="D7D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生物学洞见</a:t>
            </a:r>
          </a:p>
        </p:txBody>
      </p:sp>
    </p:spTree>
    <p:extLst>
      <p:ext uri="{BB962C8B-B14F-4D97-AF65-F5344CB8AC3E}">
        <p14:creationId xmlns:p14="http://schemas.microsoft.com/office/powerpoint/2010/main" val="143353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2032" y="70769"/>
            <a:ext cx="2610853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>
                <a:latin typeface="+mj-ea"/>
                <a:ea typeface="+mj-ea"/>
                <a:cs typeface="+mj-cs"/>
              </a:rPr>
              <a:t>KEGG</a:t>
            </a:r>
            <a:r>
              <a:rPr lang="zh-CN" altLang="en-US" sz="2000" b="1" dirty="0">
                <a:latin typeface="+mj-ea"/>
                <a:ea typeface="+mj-ea"/>
                <a:cs typeface="+mj-cs"/>
              </a:rPr>
              <a:t>富集分析结果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E0D49E-3C93-9C24-8FDA-D94551B7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2" y="4213416"/>
            <a:ext cx="9187154" cy="2644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1E3A05F-0828-2C79-2701-A899C609E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59" y="904731"/>
            <a:ext cx="5877426" cy="33086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D05D4A0-99CD-3386-B869-A3A640C5EE36}"/>
              </a:ext>
            </a:extLst>
          </p:cNvPr>
          <p:cNvSpPr txBox="1"/>
          <p:nvPr/>
        </p:nvSpPr>
        <p:spPr>
          <a:xfrm>
            <a:off x="8277726" y="1721254"/>
            <a:ext cx="315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hlinkClick r:id="rId4"/>
              </a:rPr>
              <a:t>https://www.kegg.jp/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京都基因与基因组百科全书</a:t>
            </a:r>
          </a:p>
        </p:txBody>
      </p:sp>
    </p:spTree>
    <p:extLst>
      <p:ext uri="{BB962C8B-B14F-4D97-AF65-F5344CB8AC3E}">
        <p14:creationId xmlns:p14="http://schemas.microsoft.com/office/powerpoint/2010/main" val="2332375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2032" y="0"/>
            <a:ext cx="2610853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latin typeface="+mj-ea"/>
                <a:ea typeface="+mj-ea"/>
                <a:cs typeface="+mj-cs"/>
              </a:rPr>
              <a:t>基因相关性分析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0C87C4-AD18-D5A6-AE16-94137DC87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95"/>
          <a:stretch/>
        </p:blipFill>
        <p:spPr>
          <a:xfrm>
            <a:off x="6750286" y="1404602"/>
            <a:ext cx="4432508" cy="99074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60BF237-0F77-A379-7D8C-E34CBA67743E}"/>
              </a:ext>
            </a:extLst>
          </p:cNvPr>
          <p:cNvSpPr txBox="1"/>
          <p:nvPr/>
        </p:nvSpPr>
        <p:spPr>
          <a:xfrm>
            <a:off x="6605337" y="631783"/>
            <a:ext cx="3272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proximity Z score: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F3E4FDDB-FF7B-EAD0-30AD-0022B77EFB6E}"/>
              </a:ext>
            </a:extLst>
          </p:cNvPr>
          <p:cNvSpPr/>
          <p:nvPr/>
        </p:nvSpPr>
        <p:spPr>
          <a:xfrm>
            <a:off x="7873172" y="4775509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73F8ABD-4104-3250-EFEE-E2C524646ED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8191982" y="4372938"/>
            <a:ext cx="1484242" cy="4732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CEC7687-5C32-DE36-95DA-18A87E34C0FA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8228104" y="4934271"/>
            <a:ext cx="1569886" cy="187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934A9F05-32A2-8471-F754-163D6593FEB3}"/>
              </a:ext>
            </a:extLst>
          </p:cNvPr>
          <p:cNvCxnSpPr>
            <a:cxnSpLocks/>
            <a:stCxn id="25" idx="5"/>
            <a:endCxn id="30" idx="2"/>
          </p:cNvCxnSpPr>
          <p:nvPr/>
        </p:nvCxnSpPr>
        <p:spPr>
          <a:xfrm>
            <a:off x="8176125" y="5078462"/>
            <a:ext cx="1762331" cy="361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24AFAF6E-6B44-44AF-72CA-4D0663AD4A78}"/>
              </a:ext>
            </a:extLst>
          </p:cNvPr>
          <p:cNvSpPr/>
          <p:nvPr/>
        </p:nvSpPr>
        <p:spPr>
          <a:xfrm>
            <a:off x="9676224" y="4195472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B736F57-6C70-A388-F547-93F81589AED2}"/>
              </a:ext>
            </a:extLst>
          </p:cNvPr>
          <p:cNvSpPr/>
          <p:nvPr/>
        </p:nvSpPr>
        <p:spPr>
          <a:xfrm>
            <a:off x="9938456" y="5262308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60EA97DE-2840-68C3-457D-99863033CFBD}"/>
              </a:ext>
            </a:extLst>
          </p:cNvPr>
          <p:cNvSpPr/>
          <p:nvPr/>
        </p:nvSpPr>
        <p:spPr>
          <a:xfrm>
            <a:off x="10455848" y="4227691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CE7692F2-0A59-0D1D-732C-07C8FA289D83}"/>
              </a:ext>
            </a:extLst>
          </p:cNvPr>
          <p:cNvSpPr/>
          <p:nvPr/>
        </p:nvSpPr>
        <p:spPr>
          <a:xfrm>
            <a:off x="7332599" y="4285265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9C6EB15-3417-34B6-CC56-4B110C8B2441}"/>
              </a:ext>
            </a:extLst>
          </p:cNvPr>
          <p:cNvSpPr/>
          <p:nvPr/>
        </p:nvSpPr>
        <p:spPr>
          <a:xfrm>
            <a:off x="7213750" y="5262308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7DF5D40-0E18-798F-5448-509267943E80}"/>
              </a:ext>
            </a:extLst>
          </p:cNvPr>
          <p:cNvSpPr/>
          <p:nvPr/>
        </p:nvSpPr>
        <p:spPr>
          <a:xfrm>
            <a:off x="9316149" y="4037039"/>
            <a:ext cx="1774786" cy="179446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F799780F-D094-75A0-8BF0-09E2A2D93E8C}"/>
              </a:ext>
            </a:extLst>
          </p:cNvPr>
          <p:cNvSpPr/>
          <p:nvPr/>
        </p:nvSpPr>
        <p:spPr>
          <a:xfrm>
            <a:off x="6693659" y="4008750"/>
            <a:ext cx="1774786" cy="179446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C9142E0A-404E-1846-CAF1-313C23EA4E78}"/>
              </a:ext>
            </a:extLst>
          </p:cNvPr>
          <p:cNvSpPr/>
          <p:nvPr/>
        </p:nvSpPr>
        <p:spPr>
          <a:xfrm>
            <a:off x="9804097" y="4791243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3C45359-C627-6389-75FF-70EB3F5755DB}"/>
              </a:ext>
            </a:extLst>
          </p:cNvPr>
          <p:cNvCxnSpPr>
            <a:cxnSpLocks/>
            <a:stCxn id="36" idx="6"/>
            <a:endCxn id="31" idx="3"/>
          </p:cNvCxnSpPr>
          <p:nvPr/>
        </p:nvCxnSpPr>
        <p:spPr>
          <a:xfrm flipV="1">
            <a:off x="10159029" y="4530644"/>
            <a:ext cx="348798" cy="4380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E5A1BE5-4C46-B8E2-92D5-0E437A7ECBA5}"/>
              </a:ext>
            </a:extLst>
          </p:cNvPr>
          <p:cNvCxnSpPr>
            <a:cxnSpLocks/>
            <a:stCxn id="30" idx="6"/>
            <a:endCxn id="31" idx="4"/>
          </p:cNvCxnSpPr>
          <p:nvPr/>
        </p:nvCxnSpPr>
        <p:spPr>
          <a:xfrm flipV="1">
            <a:off x="10293388" y="4582623"/>
            <a:ext cx="339926" cy="8571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4E6384D-26BE-580E-24F2-A7627812D7E5}"/>
              </a:ext>
            </a:extLst>
          </p:cNvPr>
          <p:cNvSpPr txBox="1"/>
          <p:nvPr/>
        </p:nvSpPr>
        <p:spPr>
          <a:xfrm>
            <a:off x="7005910" y="2970755"/>
            <a:ext cx="392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越大，相关性越差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越小，相关性越好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4836301-C2DF-C38A-D3AC-A77AD1F7CAF4}"/>
              </a:ext>
            </a:extLst>
          </p:cNvPr>
          <p:cNvCxnSpPr>
            <a:cxnSpLocks/>
          </p:cNvCxnSpPr>
          <p:nvPr/>
        </p:nvCxnSpPr>
        <p:spPr>
          <a:xfrm>
            <a:off x="5987503" y="464636"/>
            <a:ext cx="66173" cy="6340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F72434A8-2347-54A3-883F-AB5B150D3A9B}"/>
              </a:ext>
            </a:extLst>
          </p:cNvPr>
          <p:cNvSpPr/>
          <p:nvPr/>
        </p:nvSpPr>
        <p:spPr>
          <a:xfrm>
            <a:off x="362953" y="3583846"/>
            <a:ext cx="854242" cy="370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D8401AC-5B2F-0003-EEC8-91D27D8B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2" y="1655107"/>
            <a:ext cx="4937071" cy="3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2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226796-38AA-B553-EEDB-5B5DB7EC8B03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3C296D25-EEBE-54E3-968B-4009500F2E2A}"/>
              </a:ext>
            </a:extLst>
          </p:cNvPr>
          <p:cNvSpPr txBox="1">
            <a:spLocks/>
          </p:cNvSpPr>
          <p:nvPr/>
        </p:nvSpPr>
        <p:spPr>
          <a:xfrm>
            <a:off x="12032" y="0"/>
            <a:ext cx="2610853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latin typeface="+mj-ea"/>
                <a:ea typeface="+mj-ea"/>
                <a:cs typeface="+mj-cs"/>
              </a:rPr>
              <a:t>基因相关性分析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3B2B41-9E8F-C5BF-F005-00039412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1" y="1210432"/>
            <a:ext cx="5269832" cy="48835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23D7B7-590D-9BBA-828A-048518B3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76" y="2877945"/>
            <a:ext cx="2652185" cy="2295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069A37-90EF-BE65-DFF5-279B1622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198" y="2939685"/>
            <a:ext cx="4389173" cy="2295014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07BE42A2-CC3A-7507-AF0F-1A57DE128C6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169723" y="4025452"/>
            <a:ext cx="629653" cy="18336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335D67-A9FE-94BB-08E8-2C3034E917CB}"/>
              </a:ext>
            </a:extLst>
          </p:cNvPr>
          <p:cNvCxnSpPr>
            <a:cxnSpLocks/>
          </p:cNvCxnSpPr>
          <p:nvPr/>
        </p:nvCxnSpPr>
        <p:spPr>
          <a:xfrm>
            <a:off x="7156787" y="4054350"/>
            <a:ext cx="589547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33E9DCF-105F-5A32-D882-ABB3FD783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95"/>
          <a:stretch/>
        </p:blipFill>
        <p:spPr>
          <a:xfrm>
            <a:off x="6484077" y="921036"/>
            <a:ext cx="4432508" cy="9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14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575</Words>
  <Application>Microsoft Office PowerPoint</Application>
  <PresentationFormat>宽屏</PresentationFormat>
  <Paragraphs>74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Adobe 黑体 Std R</vt:lpstr>
      <vt:lpstr>等线</vt:lpstr>
      <vt:lpstr>等线 Light</vt:lpstr>
      <vt:lpstr>黑体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medicine framework reveals generic herb- symptom effectiveness of traditional Chinese medicine</dc:title>
  <dc:creator>Tianwei Shen</dc:creator>
  <cp:lastModifiedBy>Tianwei Shen</cp:lastModifiedBy>
  <cp:revision>69</cp:revision>
  <dcterms:created xsi:type="dcterms:W3CDTF">2023-12-04T13:01:17Z</dcterms:created>
  <dcterms:modified xsi:type="dcterms:W3CDTF">2023-12-05T04:46:51Z</dcterms:modified>
</cp:coreProperties>
</file>